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4" r:id="rId6"/>
    <p:sldId id="259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4660"/>
  </p:normalViewPr>
  <p:slideViewPr>
    <p:cSldViewPr snapToGrid="0">
      <p:cViewPr varScale="1">
        <p:scale>
          <a:sx n="97" d="100"/>
          <a:sy n="97" d="100"/>
        </p:scale>
        <p:origin x="149" y="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737BF-552C-D310-69F0-E16899429F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1F4C3-CB85-9BB3-52CD-7414C1964F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0C900C-90D7-3B43-25D1-A24A08AF4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4348E-48B5-0F53-E5D0-D203C5965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66D7C-2338-87E0-8534-C84705465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1260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07A82-A612-844C-660E-69AA76BBA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60F861-040E-9B7F-F007-6013FC78B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9B585-8F1B-6A74-8A7C-DDE725DCF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22338-94EC-2AE0-D5F0-F81AD0F06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90B46-00A0-C6B7-FC0F-F460A4D94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48121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11A00C-D105-6BF2-181D-1E1771A6C1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42C73F-7A8D-F8F8-72E6-EF78E63C9B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ABCC7-3EF7-F6E6-C4DD-3C91EFC2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569EA-1E61-8C4D-8D02-E7B703377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E71FC-FBB7-4F87-2769-88EDDA1CF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80619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EBD58-F074-F804-5BE9-09ABDB5AE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C5E2D-0CD0-F25D-985A-D5AB94E52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27F15-A1C4-FCCB-9952-36E3D5AA8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60D1A-1CE9-42F9-F51C-B85372D35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FA8D5-47D4-B464-1052-D5DBAE97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46898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E8E8A-DFDB-B92B-28C0-A88C2EB72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119D81-375F-90F0-264C-F733D2EBF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81B346-8B98-BC52-24E0-FCC3FDFBA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C6592-EE51-6F56-3B35-8B4B928CC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DAC1B-7877-001F-A5C0-D67A52FD3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72324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D1CA0-51C7-6CCA-30C6-FB11B97B2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CEE36-152B-E8F2-2FC8-01042B74F2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076292-8878-7736-1908-8448DCE47E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E82F6-B46B-4927-BE2D-B422119DF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5718D-7674-39AD-E87A-D4449860B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C768E3-6914-0F04-0B40-A020808DA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81294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2CCE2-04ED-7E75-07E7-060810A44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CC80BE-D5F6-4A83-1744-2C6056D15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856E4B-422F-E1B2-AB9D-E4579E89E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6F6F52-26F7-DD48-DA21-F89FC9A94A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5B8F77-B9E2-02DB-5D8E-8114EAB5D2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9947F1-5C75-CF64-82E0-884E3C947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1B6F90-D602-103B-3EC9-E4C61785A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A6DD9C-1247-BD7D-0E2E-69219F53A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21726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74F7D-E6AE-B81A-68C4-4252A68CA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B891CB-9689-10CC-A909-52BD0DA0C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175EFE-3815-A385-BD28-470DE6CB4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29DF09-6085-9C39-17B5-6ED16D9F6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05349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B3EAE4-138D-3576-338A-DD7726042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64211C-FB2F-4917-A107-58A30D8BD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7C933A-5213-C6CF-1D70-067D3840D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57608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D2140-9AF0-0704-CDC9-F8E0D490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4BEC2-C23E-5BC1-0B30-A43A84C78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57E8A4-6285-A1EE-36D3-F8A492C3F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D90D4-CB01-1845-476B-B280FE1A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02B9DC-9B29-6E30-F187-F62360721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24DE1-A710-C429-1887-F8C3AD677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20729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7E497-A65E-DE21-50F8-88DF0B297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F045B0-165D-B7D2-F54E-5695EC3A2C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760D16-F687-89C1-B646-E3FC0FFE9D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70790E-732A-7190-7C35-2B5B1F5EC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E861A6-F66C-6D8F-9651-389E31CA1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1253C8-79B0-B60A-00E1-AC7AE0616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31198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E6E5FE-C0B4-943B-8366-5DBD7238D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9C4F4-A2E3-FC3B-2D54-D84983347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2E53DF-C401-923A-C00F-944FDA2AC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A7982-958B-41A1-AF1F-4584D874422C}" type="datetimeFigureOut">
              <a:rPr lang="en-MY" smtClean="0"/>
              <a:t>7/6/2023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7AF43-7F7C-212A-8067-2B531E8759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1117C-6DAB-D911-DCF0-4A97771CD8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A1B38-C27A-463C-B9B8-3ADC9D12DE0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40162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hemical Compounds">
            <a:extLst>
              <a:ext uri="{FF2B5EF4-FFF2-40B4-BE49-F238E27FC236}">
                <a16:creationId xmlns:a16="http://schemas.microsoft.com/office/drawing/2014/main" id="{FE310D48-3D4B-53D4-F848-72428846A6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96B22-916F-3D7C-66B8-E3675EF737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MY" sz="5200">
                <a:solidFill>
                  <a:srgbClr val="FFFFFF"/>
                </a:solidFill>
              </a:rPr>
              <a:t>Microarray DEG bioinformatics pipeline using </a:t>
            </a:r>
            <a:r>
              <a:rPr lang="en-MY" sz="5200" b="1">
                <a:solidFill>
                  <a:srgbClr val="FFFFFF"/>
                </a:solidFill>
              </a:rPr>
              <a:t>R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4F04F-A4D8-2973-0ED3-ADE1C7547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MY" sz="1300">
                <a:solidFill>
                  <a:srgbClr val="FFFFFF"/>
                </a:solidFill>
              </a:rPr>
              <a:t>Assoc Prof Dr Sarinder Kaur</a:t>
            </a:r>
          </a:p>
          <a:p>
            <a:r>
              <a:rPr lang="en-MY" sz="1300">
                <a:solidFill>
                  <a:srgbClr val="FFFFFF"/>
                </a:solidFill>
              </a:rPr>
              <a:t>Computer Science &amp; Bioinformatics Laboratort </a:t>
            </a:r>
          </a:p>
          <a:p>
            <a:r>
              <a:rPr lang="en-MY" sz="1300">
                <a:solidFill>
                  <a:srgbClr val="FFFFFF"/>
                </a:solidFill>
              </a:rPr>
              <a:t>Universiti Malaya</a:t>
            </a:r>
          </a:p>
          <a:p>
            <a:r>
              <a:rPr lang="en-MY" sz="1300">
                <a:solidFill>
                  <a:srgbClr val="FFFFFF"/>
                </a:solidFill>
              </a:rPr>
              <a:t>sarinder@um.edu.my</a:t>
            </a:r>
          </a:p>
        </p:txBody>
      </p:sp>
    </p:spTree>
    <p:extLst>
      <p:ext uri="{BB962C8B-B14F-4D97-AF65-F5344CB8AC3E}">
        <p14:creationId xmlns:p14="http://schemas.microsoft.com/office/powerpoint/2010/main" val="307980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F8550A-057D-630E-550C-4FC871CBC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MY" sz="4000"/>
              <a:t>Results – Volcano Plot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4572EE-7FBE-A7B0-B9DC-E7D3A1E0C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459907"/>
            <a:ext cx="10175630" cy="767904"/>
          </a:xfrm>
        </p:spPr>
        <p:txBody>
          <a:bodyPr anchor="ctr">
            <a:normAutofit/>
          </a:bodyPr>
          <a:lstStyle/>
          <a:p>
            <a:pPr algn="ctr"/>
            <a:endParaRPr lang="en-US" sz="20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147B3F-8DD3-A723-8EB9-ED60B629E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313" y="2405149"/>
            <a:ext cx="6445276" cy="389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722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77DDE-07A6-B219-86B1-08F25F764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b="1" dirty="0" err="1"/>
              <a:t>Microrray</a:t>
            </a:r>
            <a:r>
              <a:rPr lang="en-MY" b="1" dirty="0"/>
              <a:t>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D4324-3EEF-0FFB-68B3-712502E16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446"/>
            <a:ext cx="10515600" cy="5312005"/>
          </a:xfrm>
        </p:spPr>
        <p:txBody>
          <a:bodyPr/>
          <a:lstStyle/>
          <a:p>
            <a:r>
              <a:rPr lang="en-MY" dirty="0"/>
              <a:t>Download microarray datasets for GDS2519 and GDS3128 from Gene Expression Omnibus (GEO). These datasets are based on the platform of Affymetrix Human Gene 1.0 ST Array. </a:t>
            </a:r>
          </a:p>
          <a:p>
            <a:r>
              <a:rPr lang="en-MY" dirty="0"/>
              <a:t>The dataset GDS3128 contains data for lateral and medial region in substantia nigra (SN) from post-mortem brain samples obtained from 47 individuals with sporadic Parkinson's disease (PD) and healthy controls. </a:t>
            </a:r>
          </a:p>
          <a:p>
            <a:r>
              <a:rPr lang="en-MY" dirty="0"/>
              <a:t>The dataset GDS2519 contains whole blood data of 50 patients predominantly with early-stage Parkinson’s disease and 22 healthy controls [3].</a:t>
            </a:r>
          </a:p>
        </p:txBody>
      </p:sp>
    </p:spTree>
    <p:extLst>
      <p:ext uri="{BB962C8B-B14F-4D97-AF65-F5344CB8AC3E}">
        <p14:creationId xmlns:p14="http://schemas.microsoft.com/office/powerpoint/2010/main" val="513815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3702C-02EE-CDA2-CA3D-EE1F15CFB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Data </a:t>
            </a:r>
            <a:r>
              <a:rPr lang="en-MY" dirty="0" err="1"/>
              <a:t>Preprocessing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F4755-C183-91DD-6C08-0E62B7976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 algn="l">
              <a:buNone/>
            </a:pPr>
            <a:r>
              <a:rPr lang="en-US" sz="2400" b="0" i="0" dirty="0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Import the original CEL data into R and use the </a:t>
            </a:r>
            <a:r>
              <a:rPr lang="en-US" sz="2400" b="0" i="0" dirty="0" err="1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Affy</a:t>
            </a:r>
            <a:r>
              <a:rPr lang="en-US" sz="2400" b="0" i="0" dirty="0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package for background correction and normalization. </a:t>
            </a:r>
          </a:p>
          <a:p>
            <a:pPr marL="0" indent="0" algn="l">
              <a:buNone/>
            </a:pPr>
            <a:endParaRPr lang="en-US" sz="2400" b="0" i="0" dirty="0">
              <a:solidFill>
                <a:srgbClr val="20202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2400" b="0" i="0" dirty="0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After the microarray data normalizing and standardization, identify the list of differentially expressed genes (DEGs) between GDS2519 and healthy controls and GDS3128 and healthy controls, respectively using </a:t>
            </a:r>
            <a:r>
              <a:rPr lang="en-US" sz="2400" b="0" i="0" dirty="0" err="1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Limma</a:t>
            </a:r>
            <a:r>
              <a:rPr lang="en-US" sz="2400" b="0" i="0" dirty="0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from R. </a:t>
            </a:r>
          </a:p>
          <a:p>
            <a:pPr marL="0" indent="0" algn="l">
              <a:buNone/>
            </a:pPr>
            <a:endParaRPr lang="en-US" sz="2400" b="0" i="0" dirty="0">
              <a:solidFill>
                <a:srgbClr val="20202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2400" b="0" i="0" dirty="0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Select P values &lt; 0.05 and log</a:t>
            </a:r>
            <a:r>
              <a:rPr lang="en-US" sz="2400" b="0" i="0" baseline="-25000" dirty="0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b="0" i="0" dirty="0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fold change &gt;1.0 as cut-off standards for GDS3128 and P values &lt; 0.05 and log</a:t>
            </a:r>
            <a:r>
              <a:rPr lang="en-US" sz="2400" b="0" i="0" baseline="-25000" dirty="0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b="0" i="0" dirty="0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fold change &gt;0.5 as cut-off standard for GDS2519. </a:t>
            </a:r>
          </a:p>
          <a:p>
            <a:pPr marL="0" indent="0" algn="l">
              <a:buNone/>
            </a:pPr>
            <a:endParaRPr lang="en-US" sz="2400" dirty="0">
              <a:solidFill>
                <a:srgbClr val="2020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2400" b="0" i="0" dirty="0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DEGs that are common to these two datasets at these cut-offs are identified</a:t>
            </a:r>
            <a:r>
              <a:rPr lang="en-US" b="0" i="0" dirty="0">
                <a:solidFill>
                  <a:srgbClr val="20202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MY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276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C5312-75A5-4ECA-E41C-82E82CA9C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R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236B6-BE4D-D4A2-3F4C-F0ED4E727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https://github.com/sarinderkaur/microarray</a:t>
            </a:r>
          </a:p>
        </p:txBody>
      </p:sp>
    </p:spTree>
    <p:extLst>
      <p:ext uri="{BB962C8B-B14F-4D97-AF65-F5344CB8AC3E}">
        <p14:creationId xmlns:p14="http://schemas.microsoft.com/office/powerpoint/2010/main" val="3138550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6F607-8F34-9059-4CC3-7A29F79BD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Construct a Volcano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53C54-2A06-FA7C-BE6C-954795980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MY" dirty="0"/>
              <a:t># Construct volcano plot </a:t>
            </a:r>
          </a:p>
          <a:p>
            <a:pPr marL="0" indent="0">
              <a:buNone/>
            </a:pPr>
            <a:r>
              <a:rPr lang="en-MY" dirty="0"/>
              <a:t># Summarize test results as "up", "down" or "not expressed"</a:t>
            </a:r>
          </a:p>
          <a:p>
            <a:pPr marL="0" indent="0">
              <a:buNone/>
            </a:pPr>
            <a:r>
              <a:rPr lang="en-MY" dirty="0"/>
              <a:t>dT &lt;- </a:t>
            </a:r>
            <a:r>
              <a:rPr lang="en-MY" dirty="0" err="1"/>
              <a:t>decideTests</a:t>
            </a:r>
            <a:r>
              <a:rPr lang="en-MY" dirty="0"/>
              <a:t>(fit2, </a:t>
            </a:r>
            <a:r>
              <a:rPr lang="en-MY" dirty="0" err="1"/>
              <a:t>adjust.method</a:t>
            </a:r>
            <a:r>
              <a:rPr lang="en-MY" dirty="0"/>
              <a:t> = "</a:t>
            </a:r>
            <a:r>
              <a:rPr lang="en-MY" dirty="0" err="1"/>
              <a:t>fdr</a:t>
            </a:r>
            <a:r>
              <a:rPr lang="en-MY" dirty="0"/>
              <a:t>", </a:t>
            </a:r>
            <a:r>
              <a:rPr lang="en-MY" dirty="0" err="1"/>
              <a:t>p.value</a:t>
            </a:r>
            <a:r>
              <a:rPr lang="en-MY" dirty="0"/>
              <a:t> = 0.05)</a:t>
            </a:r>
          </a:p>
          <a:p>
            <a:pPr marL="0" indent="0">
              <a:buNone/>
            </a:pPr>
            <a:r>
              <a:rPr lang="en-MY" dirty="0"/>
              <a:t># List contrast names</a:t>
            </a:r>
          </a:p>
          <a:p>
            <a:pPr marL="0" indent="0">
              <a:buNone/>
            </a:pPr>
            <a:r>
              <a:rPr lang="en-MY" dirty="0" err="1"/>
              <a:t>colnames</a:t>
            </a:r>
            <a:r>
              <a:rPr lang="en-MY" dirty="0"/>
              <a:t>(fit2)</a:t>
            </a:r>
          </a:p>
          <a:p>
            <a:pPr marL="0" indent="0">
              <a:buNone/>
            </a:pPr>
            <a:r>
              <a:rPr lang="en-MY" dirty="0"/>
              <a:t># Choose contrast of interest</a:t>
            </a:r>
          </a:p>
          <a:p>
            <a:pPr marL="0" indent="0">
              <a:buNone/>
            </a:pPr>
            <a:r>
              <a:rPr lang="en-MY" dirty="0" err="1"/>
              <a:t>ct</a:t>
            </a:r>
            <a:r>
              <a:rPr lang="en-MY" dirty="0"/>
              <a:t> &lt;- 1       </a:t>
            </a:r>
          </a:p>
          <a:p>
            <a:pPr marL="0" indent="0">
              <a:buNone/>
            </a:pPr>
            <a:r>
              <a:rPr lang="en-MY" dirty="0" err="1"/>
              <a:t>volcanoplot</a:t>
            </a:r>
            <a:r>
              <a:rPr lang="en-MY" dirty="0"/>
              <a:t>(fit2, </a:t>
            </a:r>
            <a:r>
              <a:rPr lang="en-MY" dirty="0" err="1"/>
              <a:t>coef</a:t>
            </a:r>
            <a:r>
              <a:rPr lang="en-MY" dirty="0"/>
              <a:t> = </a:t>
            </a:r>
            <a:r>
              <a:rPr lang="en-MY" dirty="0" err="1"/>
              <a:t>ct</a:t>
            </a:r>
            <a:r>
              <a:rPr lang="en-MY" dirty="0"/>
              <a:t>, main = </a:t>
            </a:r>
            <a:r>
              <a:rPr lang="en-MY" dirty="0" err="1"/>
              <a:t>colnames</a:t>
            </a:r>
            <a:r>
              <a:rPr lang="en-MY" dirty="0"/>
              <a:t>(fit2)[</a:t>
            </a:r>
            <a:r>
              <a:rPr lang="en-MY" dirty="0" err="1"/>
              <a:t>ct</a:t>
            </a:r>
            <a:r>
              <a:rPr lang="en-MY" dirty="0"/>
              <a:t>], </a:t>
            </a:r>
            <a:r>
              <a:rPr lang="en-MY" dirty="0" err="1"/>
              <a:t>pch</a:t>
            </a:r>
            <a:r>
              <a:rPr lang="en-MY" dirty="0"/>
              <a:t> = 20,</a:t>
            </a:r>
          </a:p>
          <a:p>
            <a:pPr marL="0" indent="0">
              <a:buNone/>
            </a:pPr>
            <a:r>
              <a:rPr lang="en-MY" dirty="0"/>
              <a:t>            highlight = length(which(dT[,</a:t>
            </a:r>
            <a:r>
              <a:rPr lang="en-MY" dirty="0" err="1"/>
              <a:t>ct</a:t>
            </a:r>
            <a:r>
              <a:rPr lang="en-MY" dirty="0"/>
              <a:t>]!= 0)), </a:t>
            </a:r>
          </a:p>
          <a:p>
            <a:pPr marL="0" indent="0">
              <a:buNone/>
            </a:pPr>
            <a:r>
              <a:rPr lang="en-MY" dirty="0"/>
              <a:t>            names = rep('.', </a:t>
            </a:r>
            <a:r>
              <a:rPr lang="en-MY" dirty="0" err="1"/>
              <a:t>nrow</a:t>
            </a:r>
            <a:r>
              <a:rPr lang="en-MY" dirty="0"/>
              <a:t>(fit2)))</a:t>
            </a:r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940631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8DB89-C5F4-BAA7-4B5B-8769CF20E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72627-8BA9-1CD7-3786-FF7F738C1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020"/>
                </a:solidFill>
                <a:effectLst/>
                <a:latin typeface="Helvetica" panose="020B0604020202020204" pitchFamily="34" charset="0"/>
              </a:rPr>
              <a:t>The top 10 upregulated and downregulated genes in brain and blood are listed in </a:t>
            </a:r>
            <a:r>
              <a:rPr lang="en-US" b="0" i="0" u="sng" dirty="0">
                <a:solidFill>
                  <a:srgbClr val="3E0577"/>
                </a:solidFill>
                <a:effectLst/>
                <a:latin typeface="Helvetica" panose="020B0604020202020204" pitchFamily="34" charset="0"/>
              </a:rPr>
              <a:t>Table 1</a:t>
            </a:r>
            <a:r>
              <a:rPr lang="en-US" b="0" i="0" dirty="0">
                <a:solidFill>
                  <a:srgbClr val="202020"/>
                </a:solidFill>
                <a:effectLst/>
                <a:latin typeface="Helvetica" panose="020B0604020202020204" pitchFamily="34" charset="0"/>
              </a:rPr>
              <a:t> and </a:t>
            </a:r>
            <a:r>
              <a:rPr lang="en-US" b="0" i="0" u="sng" dirty="0">
                <a:solidFill>
                  <a:srgbClr val="3E0577"/>
                </a:solidFill>
                <a:effectLst/>
                <a:latin typeface="Helvetica" panose="020B0604020202020204" pitchFamily="34" charset="0"/>
              </a:rPr>
              <a:t>Table 2</a:t>
            </a:r>
            <a:r>
              <a:rPr lang="en-US" b="0" i="0" dirty="0">
                <a:solidFill>
                  <a:srgbClr val="202020"/>
                </a:solidFill>
                <a:effectLst/>
                <a:latin typeface="Helvetica" panose="020B0604020202020204" pitchFamily="34" charset="0"/>
              </a:rPr>
              <a:t>.</a:t>
            </a:r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176774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EF921-6772-C2EE-A931-39C63A3C5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Table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DB2C93-271E-8339-9776-93C722CEC0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0771" y="1344201"/>
            <a:ext cx="9803876" cy="5285388"/>
          </a:xfrm>
        </p:spPr>
      </p:pic>
    </p:spTree>
    <p:extLst>
      <p:ext uri="{BB962C8B-B14F-4D97-AF65-F5344CB8AC3E}">
        <p14:creationId xmlns:p14="http://schemas.microsoft.com/office/powerpoint/2010/main" val="3979990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59486-3852-406A-44E2-BB4C2CB56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9653"/>
            <a:ext cx="10515600" cy="1325563"/>
          </a:xfrm>
        </p:spPr>
        <p:txBody>
          <a:bodyPr/>
          <a:lstStyle/>
          <a:p>
            <a:r>
              <a:rPr lang="en-MY" dirty="0"/>
              <a:t>Table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3DC762-81B8-FC31-7F06-F68395A8B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8502" y="1315039"/>
            <a:ext cx="9853086" cy="5218467"/>
          </a:xfrm>
        </p:spPr>
      </p:pic>
    </p:spTree>
    <p:extLst>
      <p:ext uri="{BB962C8B-B14F-4D97-AF65-F5344CB8AC3E}">
        <p14:creationId xmlns:p14="http://schemas.microsoft.com/office/powerpoint/2010/main" val="4237066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830DEF-0A18-24D1-1F80-F97E7D369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MY" sz="4000"/>
              <a:t>Results - Volcano Plot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1DC0CCD-32BD-074F-3CA5-42687B08D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459907"/>
            <a:ext cx="10175630" cy="767904"/>
          </a:xfrm>
        </p:spPr>
        <p:txBody>
          <a:bodyPr anchor="ctr">
            <a:normAutofit/>
          </a:bodyPr>
          <a:lstStyle/>
          <a:p>
            <a:pPr algn="ctr"/>
            <a:endParaRPr lang="en-US" sz="20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4D31B5-FACE-1A46-F3D0-4256F502E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317" y="2405149"/>
            <a:ext cx="5953268" cy="389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105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359</Words>
  <Application>Microsoft Office PowerPoint</Application>
  <PresentationFormat>Widescreen</PresentationFormat>
  <Paragraphs>36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Office Theme</vt:lpstr>
      <vt:lpstr>Microarray DEG bioinformatics pipeline using R Programming</vt:lpstr>
      <vt:lpstr>Microrray Data</vt:lpstr>
      <vt:lpstr>Data Preprocessing</vt:lpstr>
      <vt:lpstr>R Codes</vt:lpstr>
      <vt:lpstr>Construct a Volcano plot</vt:lpstr>
      <vt:lpstr>Results</vt:lpstr>
      <vt:lpstr>Table 1</vt:lpstr>
      <vt:lpstr>Table 2</vt:lpstr>
      <vt:lpstr>Results - Volcano Plot</vt:lpstr>
      <vt:lpstr>Results – Volcano Plot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Microarray DEG bioinformatics pipeline using R Programming</dc:title>
  <dc:creator>Sarinder kaur</dc:creator>
  <cp:lastModifiedBy>Sarinder kaur</cp:lastModifiedBy>
  <cp:revision>3</cp:revision>
  <dcterms:created xsi:type="dcterms:W3CDTF">2023-06-07T06:03:38Z</dcterms:created>
  <dcterms:modified xsi:type="dcterms:W3CDTF">2023-06-07T08:29:20Z</dcterms:modified>
</cp:coreProperties>
</file>

<file path=docProps/thumbnail.jpeg>
</file>